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21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469346" y="1414982"/>
            <a:ext cx="7315200" cy="3255264"/>
          </a:xfrm>
        </p:spPr>
        <p:txBody>
          <a:bodyPr>
            <a:noAutofit/>
          </a:bodyPr>
          <a:lstStyle/>
          <a:p>
            <a:pPr algn="ctr"/>
            <a:r>
              <a:rPr lang="es-PY" sz="5400" dirty="0"/>
              <a:t>GUÍA PARA PONENTES Y COORDINADORES</a:t>
            </a:r>
            <a:br>
              <a:rPr lang="es-PY" sz="5400" dirty="0"/>
            </a:br>
            <a:r>
              <a:rPr lang="es-PY" sz="5400" dirty="0"/>
              <a:t>DE MESA</a:t>
            </a:r>
            <a:endParaRPr lang="es-PY" sz="11500" dirty="0"/>
          </a:p>
        </p:txBody>
      </p:sp>
      <p:sp>
        <p:nvSpPr>
          <p:cNvPr id="8" name="Subtítulo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Y" dirty="0">
                <a:solidFill>
                  <a:schemeClr val="bg2"/>
                </a:solidFill>
              </a:rPr>
              <a:t>Propuesta para valoración del Comité Organizador </a:t>
            </a:r>
          </a:p>
          <a:p>
            <a:r>
              <a:rPr lang="es-PY" dirty="0">
                <a:solidFill>
                  <a:schemeClr val="bg2"/>
                </a:solidFill>
              </a:rPr>
              <a:t>Elaborado el: 17/06/2025</a:t>
            </a:r>
          </a:p>
          <a:p>
            <a:endParaRPr lang="es-PY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588" y="757499"/>
            <a:ext cx="3776834" cy="53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323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b="1" dirty="0"/>
              <a:t>Cronograma general</a:t>
            </a:r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405080"/>
              </p:ext>
            </p:extLst>
          </p:nvPr>
        </p:nvGraphicFramePr>
        <p:xfrm>
          <a:off x="3607843" y="352196"/>
          <a:ext cx="7992754" cy="628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3965">
                  <a:extLst>
                    <a:ext uri="{9D8B030D-6E8A-4147-A177-3AD203B41FA5}">
                      <a16:colId xmlns:a16="http://schemas.microsoft.com/office/drawing/2014/main" val="1243886845"/>
                    </a:ext>
                  </a:extLst>
                </a:gridCol>
                <a:gridCol w="6178789">
                  <a:extLst>
                    <a:ext uri="{9D8B030D-6E8A-4147-A177-3AD203B41FA5}">
                      <a16:colId xmlns:a16="http://schemas.microsoft.com/office/drawing/2014/main" val="15273268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PY" dirty="0"/>
                        <a:t>Fecha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Y" dirty="0"/>
                        <a:t>Tema</a:t>
                      </a:r>
                      <a:r>
                        <a:rPr lang="es-PY" baseline="0" dirty="0"/>
                        <a:t> a tratar</a:t>
                      </a:r>
                      <a:endParaRPr lang="es-P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268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Y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Jueves 24/07/2025 </a:t>
                      </a:r>
                    </a:p>
                    <a:p>
                      <a:r>
                        <a:rPr lang="es-P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(Jornada</a:t>
                      </a:r>
                      <a:r>
                        <a:rPr lang="es-PY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completa)</a:t>
                      </a:r>
                      <a:endParaRPr lang="es-P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Y" sz="14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Perspectiva Bioética</a:t>
                      </a:r>
                    </a:p>
                    <a:p>
                      <a:r>
                        <a:rPr lang="es-PY" sz="14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Coordinador:</a:t>
                      </a:r>
                      <a:r>
                        <a:rPr lang="es-PY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Enrique De Mestral </a:t>
                      </a:r>
                      <a:r>
                        <a:rPr lang="es-PY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(Universidad Nacional de Asunción)</a:t>
                      </a:r>
                    </a:p>
                    <a:p>
                      <a:r>
                        <a:rPr lang="es-PY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s-P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Invitamos disertaciones y ponencias sobre las consecuencias de las innovaciones técnicas en el devenir humano en un contexto cultural donde prima el relativismo ético. Entre los temas se encuentran: la personificación de la robótica, el transhumanismo, la experimentación y el diseño genético.”</a:t>
                      </a:r>
                      <a:endParaRPr lang="es-PY" sz="1400" b="0" u="non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683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Y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Viernes 25/07/2025 </a:t>
                      </a:r>
                    </a:p>
                    <a:p>
                      <a:r>
                        <a:rPr lang="es-P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(Turno</a:t>
                      </a:r>
                      <a:r>
                        <a:rPr lang="es-PY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mañana)</a:t>
                      </a:r>
                      <a:endParaRPr lang="es-P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Perspectiva Jurídica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Coordinadora:</a:t>
                      </a:r>
                      <a:r>
                        <a:rPr lang="es-ES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Liliana Mendieta </a:t>
                      </a:r>
                      <a:r>
                        <a:rPr lang="es-PY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(APEBIODH-Universidad Nacional de Asunción)</a:t>
                      </a:r>
                      <a:endParaRPr lang="es-ES" sz="1400" b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4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s-PY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Incorporamos aporte y contenidos sobre los derechos y deberes humanos en el cambio de época. Será un espacio de discusión para el abordaje de los nuevos derechos sociales, los deberes humanos, el animalismo, las leyes de aborto y eutanasia frente a la dignidad de la vida humana y el globalismo legislativo.”</a:t>
                      </a:r>
                      <a:endParaRPr lang="es-PY" sz="1400" b="0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180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Y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Viernes 25/07/25  </a:t>
                      </a:r>
                    </a:p>
                    <a:p>
                      <a:r>
                        <a:rPr lang="es-P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(Turno</a:t>
                      </a:r>
                      <a:r>
                        <a:rPr lang="es-PY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tarde)</a:t>
                      </a:r>
                      <a:endParaRPr lang="es-P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Y" sz="14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Perspectiva de Fundamentos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Coordinador: Wilmar Gil (Universidad Católica de Oriente)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s-P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Acogemos intervenciones y aportes sobre las causas y efectos del fin de época. Los temas propuestos incluyen: la crisis del universalismo, el papel de la moral y la religión en las relaciones internacionales, el futuro de la libertad y la crisis de la democracia, y los efectos del incremento de sistemas de poder.”</a:t>
                      </a:r>
                      <a:endParaRPr lang="es-PY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PY" sz="1400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24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Y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Sábado 26/07/2025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(Turno</a:t>
                      </a:r>
                      <a:r>
                        <a:rPr lang="es-PY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mañana)</a:t>
                      </a:r>
                      <a:endParaRPr lang="es-P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Y" sz="14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Perspectiva de Aplicaciones</a:t>
                      </a:r>
                    </a:p>
                    <a:p>
                      <a:r>
                        <a:rPr lang="es-PY" sz="14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Coordinador:</a:t>
                      </a:r>
                      <a:r>
                        <a:rPr lang="es-PY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Y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Jesús Poveda (Universidad Autónoma de Madrid)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14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s-P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Proponemos diversos escenarios de acogida a los cambios venideros que hagan más humana la vida a nuestros descendientes. Entre los temas propuestos se encuentran: las posibles soluciones al deterioro ecológico, los debates políticos sobre inmigración y energía atómica, las nuevas propuestas de medición del desarrollo, y la situación de la economía frente al reto del decrecimiento.</a:t>
                      </a:r>
                      <a:r>
                        <a:rPr lang="es-PY" sz="14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es-PY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220957"/>
                  </a:ext>
                </a:extLst>
              </a:tr>
            </a:tbl>
          </a:graphicData>
        </a:graphic>
      </p:graphicFrame>
      <p:sp>
        <p:nvSpPr>
          <p:cNvPr id="7" name="Marcador de texto 6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r>
              <a:rPr lang="es-PY" dirty="0"/>
              <a:t>El </a:t>
            </a:r>
            <a:r>
              <a:rPr lang="es-PY" b="1" dirty="0"/>
              <a:t>XXVI Congreso Internacional Ciencia y Vida</a:t>
            </a:r>
            <a:r>
              <a:rPr lang="es-PY" dirty="0"/>
              <a:t> centrará sus reflexiones sobre el cambio de época a que nos aboca el fin de la modernidad en sus diversas dimensiones y aspectos, desde una perspectiva multidisciplinar.</a:t>
            </a:r>
          </a:p>
          <a:p>
            <a:r>
              <a:rPr lang="es-PY" dirty="0"/>
              <a:t>Al efecto se han distribuido las aportaciones, presentaciones y debates en 4 mesas de carácter generalista, pero con acento temático.</a:t>
            </a:r>
          </a:p>
        </p:txBody>
      </p:sp>
    </p:spTree>
    <p:extLst>
      <p:ext uri="{BB962C8B-B14F-4D97-AF65-F5344CB8AC3E}">
        <p14:creationId xmlns:p14="http://schemas.microsoft.com/office/powerpoint/2010/main" val="2888750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/>
              <a:t>Metodología de trabajo (1/2)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Y" dirty="0">
                <a:solidFill>
                  <a:schemeClr val="tx1"/>
                </a:solidFill>
              </a:rPr>
              <a:t>El Congreso se llevará a cabo en sala única con cuatro ejes temáticos previstos para los tres días del Congreso.</a:t>
            </a:r>
          </a:p>
          <a:p>
            <a:r>
              <a:rPr lang="es-PY" dirty="0">
                <a:solidFill>
                  <a:schemeClr val="tx1"/>
                </a:solidFill>
              </a:rPr>
              <a:t>Cada ponente deberá enviar previamente a la secretaría del Congreso: (Antes de la fecha 20/07/2025)</a:t>
            </a:r>
          </a:p>
          <a:p>
            <a:pPr marL="900113" lvl="0" indent="-449263"/>
            <a:r>
              <a:rPr lang="es-PY" dirty="0">
                <a:solidFill>
                  <a:schemeClr val="tx1"/>
                </a:solidFill>
              </a:rPr>
              <a:t>Artículo completo</a:t>
            </a:r>
          </a:p>
          <a:p>
            <a:pPr marL="900113" lvl="0" indent="-449263"/>
            <a:r>
              <a:rPr lang="es-PY" dirty="0">
                <a:solidFill>
                  <a:schemeClr val="tx1"/>
                </a:solidFill>
              </a:rPr>
              <a:t>Presentación Visual (Formato </a:t>
            </a:r>
            <a:r>
              <a:rPr lang="es-PY" dirty="0" err="1">
                <a:solidFill>
                  <a:schemeClr val="tx1"/>
                </a:solidFill>
              </a:rPr>
              <a:t>Power</a:t>
            </a:r>
            <a:r>
              <a:rPr lang="es-PY" dirty="0">
                <a:solidFill>
                  <a:schemeClr val="tx1"/>
                </a:solidFill>
              </a:rPr>
              <a:t> Point)</a:t>
            </a:r>
          </a:p>
          <a:p>
            <a:pPr marL="900113" lvl="0" indent="-449263"/>
            <a:r>
              <a:rPr lang="es-PY" dirty="0">
                <a:solidFill>
                  <a:schemeClr val="tx1"/>
                </a:solidFill>
              </a:rPr>
              <a:t>Resumen de Hoja de Vida – </a:t>
            </a:r>
            <a:r>
              <a:rPr lang="es-PY" i="1" dirty="0">
                <a:solidFill>
                  <a:schemeClr val="tx1"/>
                </a:solidFill>
              </a:rPr>
              <a:t>Currículum Vitae </a:t>
            </a:r>
            <a:r>
              <a:rPr lang="es-PY" dirty="0">
                <a:solidFill>
                  <a:schemeClr val="tx1"/>
                </a:solidFill>
              </a:rPr>
              <a:t>en un máximo 4 líneas.</a:t>
            </a:r>
          </a:p>
          <a:p>
            <a:pPr marL="0" lvl="1" indent="0"/>
            <a:r>
              <a:rPr lang="es-PY" sz="2000" dirty="0">
                <a:solidFill>
                  <a:schemeClr val="tx1"/>
                </a:solidFill>
              </a:rPr>
              <a:t> Las direcciones de correo habilitadas para la correcta recepción de las presentaciones y documentaciones de los disertantes son: </a:t>
            </a:r>
          </a:p>
          <a:p>
            <a:pPr marL="457200" lvl="2" indent="0"/>
            <a:r>
              <a:rPr lang="es-PY" sz="2000" u="sng" dirty="0">
                <a:solidFill>
                  <a:schemeClr val="tx1"/>
                </a:solidFill>
              </a:rPr>
              <a:t>congresocienciayvida2025@gmail.com</a:t>
            </a:r>
            <a:r>
              <a:rPr lang="es-PY" sz="2000" dirty="0">
                <a:solidFill>
                  <a:schemeClr val="tx1"/>
                </a:solidFill>
              </a:rPr>
              <a:t> </a:t>
            </a:r>
          </a:p>
          <a:p>
            <a:pPr marL="457200" lvl="2" indent="0"/>
            <a:r>
              <a:rPr lang="es-PY" sz="2000" dirty="0">
                <a:solidFill>
                  <a:schemeClr val="tx1"/>
                </a:solidFill>
              </a:rPr>
              <a:t>C.C.: </a:t>
            </a:r>
            <a:r>
              <a:rPr lang="es-PY" sz="2000" u="sng" dirty="0">
                <a:solidFill>
                  <a:schemeClr val="tx1"/>
                </a:solidFill>
              </a:rPr>
              <a:t>leticia.segoviacabrera@gmail.com</a:t>
            </a:r>
            <a:endParaRPr lang="es-PY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614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/>
              <a:t>Metodología de trabajo (2/2)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3869268" y="272955"/>
            <a:ext cx="7315200" cy="6305266"/>
          </a:xfrm>
        </p:spPr>
        <p:txBody>
          <a:bodyPr>
            <a:normAutofit lnSpcReduction="10000"/>
          </a:bodyPr>
          <a:lstStyle/>
          <a:p>
            <a:r>
              <a:rPr lang="es-PY" b="1" dirty="0">
                <a:solidFill>
                  <a:schemeClr val="tx1"/>
                </a:solidFill>
              </a:rPr>
              <a:t>Para los disertantes</a:t>
            </a:r>
            <a:r>
              <a:rPr lang="es-PY" dirty="0">
                <a:solidFill>
                  <a:schemeClr val="tx1"/>
                </a:solidFill>
              </a:rPr>
              <a:t>:</a:t>
            </a:r>
          </a:p>
          <a:p>
            <a:r>
              <a:rPr lang="es-PY" dirty="0">
                <a:solidFill>
                  <a:schemeClr val="tx1"/>
                </a:solidFill>
              </a:rPr>
              <a:t>Dispondrá de 15 minutos para su presentación.</a:t>
            </a:r>
          </a:p>
          <a:p>
            <a:r>
              <a:rPr lang="es-PY" dirty="0">
                <a:solidFill>
                  <a:schemeClr val="tx1"/>
                </a:solidFill>
              </a:rPr>
              <a:t>Tras el cierre de todas las presentaciones, se prevé una ronda de preguntas del auditorio donde el coordinador ejercerá el rol de moderador. </a:t>
            </a:r>
          </a:p>
          <a:p>
            <a:r>
              <a:rPr lang="es-PY" b="1" dirty="0">
                <a:solidFill>
                  <a:schemeClr val="tx1"/>
                </a:solidFill>
              </a:rPr>
              <a:t>Para los coordinadores de mesa temática:</a:t>
            </a:r>
          </a:p>
          <a:p>
            <a:r>
              <a:rPr lang="es-PY" dirty="0">
                <a:solidFill>
                  <a:schemeClr val="tx1"/>
                </a:solidFill>
              </a:rPr>
              <a:t>Los coordinadores de mesa deberán remitir su </a:t>
            </a:r>
            <a:r>
              <a:rPr lang="es-PY" i="1" dirty="0">
                <a:solidFill>
                  <a:schemeClr val="tx1"/>
                </a:solidFill>
              </a:rPr>
              <a:t>Currículum Vitae </a:t>
            </a:r>
            <a:r>
              <a:rPr lang="es-PY" dirty="0">
                <a:solidFill>
                  <a:schemeClr val="tx1"/>
                </a:solidFill>
              </a:rPr>
              <a:t>(de 4 líneas). presentar al correo de secretaría   </a:t>
            </a:r>
            <a:r>
              <a:rPr lang="es-PY" u="sng" dirty="0">
                <a:solidFill>
                  <a:schemeClr val="tx1"/>
                </a:solidFill>
              </a:rPr>
              <a:t>congresocienciayvida2025@gmail.com</a:t>
            </a:r>
            <a:r>
              <a:rPr lang="es-PY" dirty="0">
                <a:solidFill>
                  <a:schemeClr val="tx1"/>
                </a:solidFill>
              </a:rPr>
              <a:t> hasta la </a:t>
            </a:r>
            <a:r>
              <a:rPr lang="es-PY">
                <a:solidFill>
                  <a:schemeClr val="tx1"/>
                </a:solidFill>
              </a:rPr>
              <a:t>fecha 20/07/2025</a:t>
            </a:r>
            <a:r>
              <a:rPr lang="es-PY" dirty="0">
                <a:solidFill>
                  <a:schemeClr val="tx1"/>
                </a:solidFill>
              </a:rPr>
              <a:t>.</a:t>
            </a:r>
            <a:r>
              <a:rPr lang="es-PY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Y" dirty="0">
                <a:solidFill>
                  <a:schemeClr val="tx1"/>
                </a:solidFill>
              </a:rPr>
              <a:t>Actividades relacionadas con la coordinación de la mesa temática: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Y" dirty="0">
                <a:solidFill>
                  <a:schemeClr val="tx1"/>
                </a:solidFill>
              </a:rPr>
              <a:t>Presentación previa de los ponentes: al inicio de cada ponencia,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Y" dirty="0">
                <a:solidFill>
                  <a:schemeClr val="tx1"/>
                </a:solidFill>
              </a:rPr>
              <a:t>Asegurar el cumplimiento del horario destinado para presentaciones: 15 minutos,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Y" dirty="0">
                <a:solidFill>
                  <a:schemeClr val="tx1"/>
                </a:solidFill>
              </a:rPr>
              <a:t>Dirigir las preguntas del auditorio en el periodo de preguntas y respuestas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Y" dirty="0">
                <a:solidFill>
                  <a:schemeClr val="tx1"/>
                </a:solidFill>
              </a:rPr>
              <a:t> Al culminar el desarrollo de la mesa temática, sintetizar los aprendizajes de cada mesa: se prevé un tiempo igual o máximo a 40 minutos para su inicio y cierre.</a:t>
            </a:r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2429167408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Marco</Template>
  <TotalTime>42</TotalTime>
  <Words>648</Words>
  <Application>Microsoft Office PowerPoint</Application>
  <PresentationFormat>Panorámica</PresentationFormat>
  <Paragraphs>48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Corbel</vt:lpstr>
      <vt:lpstr>Wingdings 2</vt:lpstr>
      <vt:lpstr>Marco</vt:lpstr>
      <vt:lpstr>GUÍA PARA PONENTES Y COORDINADORES DE MESA</vt:lpstr>
      <vt:lpstr>Cronograma general</vt:lpstr>
      <vt:lpstr>Metodología de trabajo (1/2)</vt:lpstr>
      <vt:lpstr>Metodología de trabajo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PARA PONENTES Y COORDINADORES DE MESA</dc:title>
  <dc:creator>Hewlett-Packard Company</dc:creator>
  <cp:lastModifiedBy>PC</cp:lastModifiedBy>
  <cp:revision>9</cp:revision>
  <dcterms:created xsi:type="dcterms:W3CDTF">2025-06-17T15:53:27Z</dcterms:created>
  <dcterms:modified xsi:type="dcterms:W3CDTF">2025-06-19T20:27:33Z</dcterms:modified>
</cp:coreProperties>
</file>